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B8860B"/>
              </a:solidFill>
              <a:effectLst/>
            </c:spPr>
          </c:dPt>
          <c:dPt>
            <c:idx val="1"/>
            <c:bubble3D val="0"/>
            <c:spPr>
              <a:solidFill>
                <a:srgbClr val="2D9D5F"/>
              </a:solidFill>
              <a:effectLst/>
            </c:spPr>
          </c:dPt>
          <c:dPt>
            <c:idx val="2"/>
            <c:bubble3D val="0"/>
            <c:spPr>
              <a:solidFill>
                <a:srgbClr val="D4A017"/>
              </a:solidFill>
              <a:effectLst/>
            </c:spPr>
          </c:dPt>
          <c:dPt>
            <c:idx val="3"/>
            <c:bubble3D val="0"/>
            <c:spPr>
              <a:solidFill>
                <a:srgbClr val="A0622E"/>
              </a:solidFill>
              <a:effectLst/>
            </c:spPr>
          </c:dPt>
          <c:dPt>
            <c:idx val="4"/>
            <c:bubble3D val="0"/>
            <c:spPr>
              <a:solidFill>
                <a:srgbClr val="D4C9A8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社区挖矿</c:v>
                </c:pt>
                <c:pt idx="1">
                  <c:v>生态基金</c:v>
                </c:pt>
                <c:pt idx="2">
                  <c:v>创作者计划</c:v>
                </c:pt>
                <c:pt idx="3">
                  <c:v>流动性池</c:v>
                </c:pt>
                <c:pt idx="4">
                  <c:v>团队与顾问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55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D4C9A8"/>
              </a:solidFill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0A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097280"/>
            <a:ext cx="4572000" cy="4572000"/>
          </a:xfrm>
          <a:prstGeom prst="ellipse">
            <a:avLst/>
          </a:prstGeom>
          <a:solidFill>
            <a:srgbClr val="B8860B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1371600" y="3474720"/>
            <a:ext cx="3657600" cy="3657600"/>
          </a:xfrm>
          <a:prstGeom prst="ellipse">
            <a:avLst/>
          </a:prstGeom>
          <a:solidFill>
            <a:srgbClr val="A0622E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371600" y="1463040"/>
            <a:ext cx="6400800" cy="36576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64592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鼹鼠发射台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spc="400" kern="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Mole Launchpad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3200400" y="3429000"/>
            <a:ext cx="2743200" cy="27432"/>
          </a:xfrm>
          <a:prstGeom prst="rect">
            <a:avLst/>
          </a:prstGeom>
          <a:solidFill>
            <a:srgbClr val="B8860B">
              <a:alpha val="6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361188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项目白皮书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914400" y="41605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$SMOLE 代币经济模型 · 创作者激励计划 · 发展路线图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461772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Version 1.0 — 2026.06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371600" y="4572000"/>
            <a:ext cx="6400800" cy="36576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2" name="Text 10"/>
          <p:cNvSpPr/>
          <p:nvPr/>
        </p:nvSpPr>
        <p:spPr>
          <a:xfrm>
            <a:off x="8046720" y="470916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/ 8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2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54864" cy="5486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27432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项目概述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85800" y="777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OVERVIEW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85800" y="1234440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鼹鼠发射台是一个专注于MEME代币发射的社区驱动平台，致力于为早期Crypto项目提供公平、透明、有趣的代币发行服务，同时通过创新的「创作即挖矿」机制激励社区贡献者。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85800" y="2148840"/>
            <a:ext cx="3749040" cy="114300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85800" y="2148840"/>
            <a:ext cx="54864" cy="11430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22402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公平发射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14400" y="265176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拒绝预售、团队分配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 社区驱动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2148840"/>
            <a:ext cx="3749040" cy="114300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2148840"/>
            <a:ext cx="54864" cy="1143000"/>
          </a:xfrm>
          <a:prstGeom prst="rect">
            <a:avLst/>
          </a:prstGeom>
          <a:solidFill>
            <a:srgbClr val="2D9D5F"/>
          </a:solidFill>
          <a:ln/>
        </p:spPr>
      </p:sp>
      <p:sp>
        <p:nvSpPr>
          <p:cNvPr id="12" name="Text 10"/>
          <p:cNvSpPr/>
          <p:nvPr/>
        </p:nvSpPr>
        <p:spPr>
          <a:xfrm>
            <a:off x="4983480" y="22402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D9D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透明可信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983480" y="265176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智能合约开源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资金流向可查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85800" y="3520440"/>
            <a:ext cx="3749040" cy="114300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85800" y="3520440"/>
            <a:ext cx="54864" cy="114300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36118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4A0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社区优先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914400" y="402336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创作者激励计划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贡献者共享成长红利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54880" y="3520440"/>
            <a:ext cx="3749040" cy="114300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3520440"/>
            <a:ext cx="54864" cy="1143000"/>
          </a:xfrm>
          <a:prstGeom prst="rect">
            <a:avLst/>
          </a:prstGeom>
          <a:solidFill>
            <a:srgbClr val="A0622E"/>
          </a:solidFill>
          <a:ln/>
        </p:spPr>
      </p:sp>
      <p:sp>
        <p:nvSpPr>
          <p:cNvPr id="20" name="Text 18"/>
          <p:cNvSpPr/>
          <p:nvPr/>
        </p:nvSpPr>
        <p:spPr>
          <a:xfrm>
            <a:off x="4983480" y="36118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A062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有趣有料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983480" y="402336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MEME文化 + 真实价值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打造Web3新范式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046720" y="470916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8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2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54864" cy="5486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274320"/>
            <a:ext cx="4572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代币经济模型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85800" y="7772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TOKENOMICS — $SMOLE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685800" y="1188720"/>
            <a:ext cx="3657600" cy="64008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85800" y="118872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1,000,000,000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685800" y="157276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$SMOLE 总供应量</a:t>
            </a:r>
            <a:endParaRPr lang="en-US" sz="11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4754880" y="1005840"/>
          <a:ext cx="41148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85800" y="4160520"/>
            <a:ext cx="1463040" cy="77724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10" name="Shape 7"/>
          <p:cNvSpPr/>
          <p:nvPr/>
        </p:nvSpPr>
        <p:spPr>
          <a:xfrm>
            <a:off x="685800" y="4160520"/>
            <a:ext cx="1463040" cy="4572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1" name="Text 8"/>
          <p:cNvSpPr/>
          <p:nvPr/>
        </p:nvSpPr>
        <p:spPr>
          <a:xfrm>
            <a:off x="685800" y="4224528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55%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685800" y="452628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社区挖矿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685800" y="4681728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4年线性释放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2313432" y="4160520"/>
            <a:ext cx="1463040" cy="77724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15" name="Shape 12"/>
          <p:cNvSpPr/>
          <p:nvPr/>
        </p:nvSpPr>
        <p:spPr>
          <a:xfrm>
            <a:off x="2313432" y="4160520"/>
            <a:ext cx="1463040" cy="45720"/>
          </a:xfrm>
          <a:prstGeom prst="rect">
            <a:avLst/>
          </a:prstGeom>
          <a:solidFill>
            <a:srgbClr val="2D9D5F"/>
          </a:solidFill>
          <a:ln/>
        </p:spPr>
      </p:sp>
      <p:sp>
        <p:nvSpPr>
          <p:cNvPr id="16" name="Text 13"/>
          <p:cNvSpPr/>
          <p:nvPr/>
        </p:nvSpPr>
        <p:spPr>
          <a:xfrm>
            <a:off x="2313432" y="4224528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D9D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10%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2313432" y="452628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生态基金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2313432" y="4681728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4年线性释放</a:t>
            </a:r>
            <a:endParaRPr lang="en-US" sz="800" dirty="0"/>
          </a:p>
        </p:txBody>
      </p:sp>
      <p:sp>
        <p:nvSpPr>
          <p:cNvPr id="19" name="Shape 16"/>
          <p:cNvSpPr/>
          <p:nvPr/>
        </p:nvSpPr>
        <p:spPr>
          <a:xfrm>
            <a:off x="3941064" y="4160520"/>
            <a:ext cx="1463040" cy="77724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20" name="Shape 17"/>
          <p:cNvSpPr/>
          <p:nvPr/>
        </p:nvSpPr>
        <p:spPr>
          <a:xfrm>
            <a:off x="3941064" y="4160520"/>
            <a:ext cx="1463040" cy="457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21" name="Text 18"/>
          <p:cNvSpPr/>
          <p:nvPr/>
        </p:nvSpPr>
        <p:spPr>
          <a:xfrm>
            <a:off x="3941064" y="4224528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0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10%</a:t>
            </a:r>
            <a:endParaRPr lang="en-US" sz="1600" dirty="0"/>
          </a:p>
        </p:txBody>
      </p:sp>
      <p:sp>
        <p:nvSpPr>
          <p:cNvPr id="22" name="Text 19"/>
          <p:cNvSpPr/>
          <p:nvPr/>
        </p:nvSpPr>
        <p:spPr>
          <a:xfrm>
            <a:off x="3941064" y="452628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创作者计划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3941064" y="4681728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4年线性释放</a:t>
            </a:r>
            <a:endParaRPr lang="en-US" sz="800" dirty="0"/>
          </a:p>
        </p:txBody>
      </p:sp>
      <p:sp>
        <p:nvSpPr>
          <p:cNvPr id="24" name="Shape 21"/>
          <p:cNvSpPr/>
          <p:nvPr/>
        </p:nvSpPr>
        <p:spPr>
          <a:xfrm>
            <a:off x="5568696" y="4160520"/>
            <a:ext cx="1463040" cy="77724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25" name="Shape 22"/>
          <p:cNvSpPr/>
          <p:nvPr/>
        </p:nvSpPr>
        <p:spPr>
          <a:xfrm>
            <a:off x="5568696" y="4160520"/>
            <a:ext cx="1463040" cy="45720"/>
          </a:xfrm>
          <a:prstGeom prst="rect">
            <a:avLst/>
          </a:prstGeom>
          <a:solidFill>
            <a:srgbClr val="A0622E"/>
          </a:solidFill>
          <a:ln/>
        </p:spPr>
      </p:sp>
      <p:sp>
        <p:nvSpPr>
          <p:cNvPr id="26" name="Text 23"/>
          <p:cNvSpPr/>
          <p:nvPr/>
        </p:nvSpPr>
        <p:spPr>
          <a:xfrm>
            <a:off x="5568696" y="4224528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A062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10%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5568696" y="452628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流动性池</a:t>
            </a:r>
            <a:endParaRPr lang="en-US" sz="900" dirty="0"/>
          </a:p>
        </p:txBody>
      </p:sp>
      <p:sp>
        <p:nvSpPr>
          <p:cNvPr id="28" name="Text 25"/>
          <p:cNvSpPr/>
          <p:nvPr/>
        </p:nvSpPr>
        <p:spPr>
          <a:xfrm>
            <a:off x="5568696" y="4681728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上线解锁50%</a:t>
            </a:r>
            <a:endParaRPr lang="en-US" sz="800" dirty="0"/>
          </a:p>
        </p:txBody>
      </p:sp>
      <p:sp>
        <p:nvSpPr>
          <p:cNvPr id="29" name="Shape 26"/>
          <p:cNvSpPr/>
          <p:nvPr/>
        </p:nvSpPr>
        <p:spPr>
          <a:xfrm>
            <a:off x="7196328" y="4160520"/>
            <a:ext cx="1463040" cy="77724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30" name="Shape 27"/>
          <p:cNvSpPr/>
          <p:nvPr/>
        </p:nvSpPr>
        <p:spPr>
          <a:xfrm>
            <a:off x="7196328" y="4160520"/>
            <a:ext cx="1463040" cy="45720"/>
          </a:xfrm>
          <a:prstGeom prst="rect">
            <a:avLst/>
          </a:prstGeom>
          <a:solidFill>
            <a:srgbClr val="D4C9A8"/>
          </a:solidFill>
          <a:ln/>
        </p:spPr>
      </p:sp>
      <p:sp>
        <p:nvSpPr>
          <p:cNvPr id="31" name="Text 28"/>
          <p:cNvSpPr/>
          <p:nvPr/>
        </p:nvSpPr>
        <p:spPr>
          <a:xfrm>
            <a:off x="7196328" y="4224528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C9A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10%</a:t>
            </a:r>
            <a:endParaRPr lang="en-US" sz="1600" dirty="0"/>
          </a:p>
        </p:txBody>
      </p:sp>
      <p:sp>
        <p:nvSpPr>
          <p:cNvPr id="32" name="Text 29"/>
          <p:cNvSpPr/>
          <p:nvPr/>
        </p:nvSpPr>
        <p:spPr>
          <a:xfrm>
            <a:off x="7196328" y="452628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团队与顾问</a:t>
            </a:r>
            <a:endParaRPr lang="en-US" sz="900" dirty="0"/>
          </a:p>
        </p:txBody>
      </p:sp>
      <p:sp>
        <p:nvSpPr>
          <p:cNvPr id="33" name="Text 30"/>
          <p:cNvSpPr/>
          <p:nvPr/>
        </p:nvSpPr>
        <p:spPr>
          <a:xfrm>
            <a:off x="7196328" y="4681728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1年锁仓+2年线性</a:t>
            </a:r>
            <a:endParaRPr lang="en-US" sz="800" dirty="0"/>
          </a:p>
        </p:txBody>
      </p:sp>
      <p:sp>
        <p:nvSpPr>
          <p:cNvPr id="34" name="Text 31"/>
          <p:cNvSpPr/>
          <p:nvPr/>
        </p:nvSpPr>
        <p:spPr>
          <a:xfrm>
            <a:off x="8046720" y="470916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8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2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54864" cy="5486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27432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代币用途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85800" y="777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UTILITY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685800" y="1371600"/>
            <a:ext cx="1463040" cy="292608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85800" y="1371600"/>
            <a:ext cx="1463040" cy="4572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5544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860B">
                    <a:alpha val="6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1097280" y="2103120"/>
            <a:ext cx="640080" cy="640080"/>
          </a:xfrm>
          <a:prstGeom prst="ellipse">
            <a:avLst/>
          </a:prstGeom>
          <a:solidFill>
            <a:srgbClr val="B8860B">
              <a:alpha val="20000"/>
            </a:srgbClr>
          </a:solidFill>
          <a:ln w="19050">
            <a:solidFill>
              <a:srgbClr val="B8860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292608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8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平台治理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77240" y="3337560"/>
            <a:ext cx="1280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持有者参与提案投票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决定平台发展方向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313432" y="1371600"/>
            <a:ext cx="1463040" cy="292608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313432" y="1371600"/>
            <a:ext cx="1463040" cy="45720"/>
          </a:xfrm>
          <a:prstGeom prst="rect">
            <a:avLst/>
          </a:prstGeom>
          <a:solidFill>
            <a:srgbClr val="2D9D5F"/>
          </a:solidFill>
          <a:ln/>
        </p:spPr>
      </p:sp>
      <p:sp>
        <p:nvSpPr>
          <p:cNvPr id="13" name="Text 11"/>
          <p:cNvSpPr/>
          <p:nvPr/>
        </p:nvSpPr>
        <p:spPr>
          <a:xfrm>
            <a:off x="2313432" y="15544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2D9D5F">
                    <a:alpha val="6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2724912" y="2103120"/>
            <a:ext cx="640080" cy="640080"/>
          </a:xfrm>
          <a:prstGeom prst="ellipse">
            <a:avLst/>
          </a:prstGeom>
          <a:solidFill>
            <a:srgbClr val="2D9D5F">
              <a:alpha val="20000"/>
            </a:srgbClr>
          </a:solidFill>
          <a:ln w="19050">
            <a:solidFill>
              <a:srgbClr val="2D9D5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04872" y="292608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8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手续费折扣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404872" y="3337560"/>
            <a:ext cx="1280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持有 $SMOLE 享受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项目发射手续费折扣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941064" y="1371600"/>
            <a:ext cx="1463040" cy="292608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941064" y="1371600"/>
            <a:ext cx="1463040" cy="4572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9" name="Text 17"/>
          <p:cNvSpPr/>
          <p:nvPr/>
        </p:nvSpPr>
        <p:spPr>
          <a:xfrm>
            <a:off x="3941064" y="15544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017">
                    <a:alpha val="6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4352544" y="2103120"/>
            <a:ext cx="640080" cy="640080"/>
          </a:xfrm>
          <a:prstGeom prst="ellipse">
            <a:avLst/>
          </a:prstGeom>
          <a:solidFill>
            <a:srgbClr val="D4A017">
              <a:alpha val="20000"/>
            </a:srgbClr>
          </a:solidFill>
          <a:ln w="19050">
            <a:solidFill>
              <a:srgbClr val="D4A01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032504" y="292608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8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创作者奖励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032504" y="3337560"/>
            <a:ext cx="1280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100M 代币专项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用于创作者激励计划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568696" y="1371600"/>
            <a:ext cx="1463040" cy="292608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568696" y="1371600"/>
            <a:ext cx="1463040" cy="45720"/>
          </a:xfrm>
          <a:prstGeom prst="rect">
            <a:avLst/>
          </a:prstGeom>
          <a:solidFill>
            <a:srgbClr val="A0622E"/>
          </a:solidFill>
          <a:ln/>
        </p:spPr>
      </p:sp>
      <p:sp>
        <p:nvSpPr>
          <p:cNvPr id="25" name="Text 23"/>
          <p:cNvSpPr/>
          <p:nvPr/>
        </p:nvSpPr>
        <p:spPr>
          <a:xfrm>
            <a:off x="5568696" y="15544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A0622E">
                    <a:alpha val="6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2800" dirty="0"/>
          </a:p>
        </p:txBody>
      </p:sp>
      <p:sp>
        <p:nvSpPr>
          <p:cNvPr id="26" name="Shape 24"/>
          <p:cNvSpPr/>
          <p:nvPr/>
        </p:nvSpPr>
        <p:spPr>
          <a:xfrm>
            <a:off x="5980176" y="2103120"/>
            <a:ext cx="640080" cy="640080"/>
          </a:xfrm>
          <a:prstGeom prst="ellipse">
            <a:avLst/>
          </a:prstGeom>
          <a:solidFill>
            <a:srgbClr val="A0622E">
              <a:alpha val="20000"/>
            </a:srgbClr>
          </a:solidFill>
          <a:ln w="19050">
            <a:solidFill>
              <a:srgbClr val="A0622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660136" y="292608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8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流动性挖矿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660136" y="3337560"/>
            <a:ext cx="1280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提供 LP 代币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参与流动性挖矿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196328" y="1371600"/>
            <a:ext cx="1463040" cy="292608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7196328" y="1371600"/>
            <a:ext cx="1463040" cy="45720"/>
          </a:xfrm>
          <a:prstGeom prst="rect">
            <a:avLst/>
          </a:prstGeom>
          <a:solidFill>
            <a:srgbClr val="D4C9A8"/>
          </a:solidFill>
          <a:ln/>
        </p:spPr>
      </p:sp>
      <p:sp>
        <p:nvSpPr>
          <p:cNvPr id="31" name="Text 29"/>
          <p:cNvSpPr/>
          <p:nvPr/>
        </p:nvSpPr>
        <p:spPr>
          <a:xfrm>
            <a:off x="7196328" y="155448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C9A8">
                    <a:alpha val="6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2800" dirty="0"/>
          </a:p>
        </p:txBody>
      </p:sp>
      <p:sp>
        <p:nvSpPr>
          <p:cNvPr id="32" name="Shape 30"/>
          <p:cNvSpPr/>
          <p:nvPr/>
        </p:nvSpPr>
        <p:spPr>
          <a:xfrm>
            <a:off x="7607808" y="2103120"/>
            <a:ext cx="640080" cy="640080"/>
          </a:xfrm>
          <a:prstGeom prst="ellipse">
            <a:avLst/>
          </a:prstGeom>
          <a:solidFill>
            <a:srgbClr val="D4C9A8">
              <a:alpha val="20000"/>
            </a:srgbClr>
          </a:solidFill>
          <a:ln w="19050">
            <a:solidFill>
              <a:srgbClr val="D4C9A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287768" y="292608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8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NFT 铸造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7287768" y="3337560"/>
            <a:ext cx="1280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鼹鼠主题 NFT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铸造与交易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8046720" y="470916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2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54864" cy="5486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274320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创作者激励计划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85800" y="7772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CREATOR PROGRAM — 等级体系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85800" y="11430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100,000,000 $SMOLE 创作者专属奖励池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85800" y="1645920"/>
            <a:ext cx="1874520" cy="292608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85800" y="1645920"/>
            <a:ext cx="1874520" cy="54864"/>
          </a:xfrm>
          <a:prstGeom prst="rect">
            <a:avLst/>
          </a:prstGeom>
          <a:solidFill>
            <a:srgbClr val="CD7F32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182880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🥉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85800" y="242316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D7F3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鼹鼠学徒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85800" y="269748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Apprentice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188720" y="3063240"/>
            <a:ext cx="868680" cy="594360"/>
          </a:xfrm>
          <a:prstGeom prst="ellipse">
            <a:avLst/>
          </a:prstGeom>
          <a:solidFill>
            <a:srgbClr val="CD7F32">
              <a:alpha val="20000"/>
            </a:srgbClr>
          </a:solidFill>
          <a:ln w="19050">
            <a:solidFill>
              <a:srgbClr val="CD7F3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88720" y="3090672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D7F3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1x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822960" y="384048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基础积分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创作者频道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743200" y="1645920"/>
            <a:ext cx="1874520" cy="292608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0" y="1645920"/>
            <a:ext cx="1874520" cy="54864"/>
          </a:xfrm>
          <a:prstGeom prst="rect">
            <a:avLst/>
          </a:prstGeom>
          <a:solidFill>
            <a:srgbClr val="C0C0C0"/>
          </a:solidFill>
          <a:ln/>
        </p:spPr>
      </p:sp>
      <p:sp>
        <p:nvSpPr>
          <p:cNvPr id="16" name="Text 14"/>
          <p:cNvSpPr/>
          <p:nvPr/>
        </p:nvSpPr>
        <p:spPr>
          <a:xfrm>
            <a:off x="2743200" y="182880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🥈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2743200" y="242316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0C0C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鼹鼠达人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2743200" y="269748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46120" y="3063240"/>
            <a:ext cx="868680" cy="594360"/>
          </a:xfrm>
          <a:prstGeom prst="ellipse">
            <a:avLst/>
          </a:prstGeom>
          <a:solidFill>
            <a:srgbClr val="C0C0C0">
              <a:alpha val="20000"/>
            </a:srgbClr>
          </a:solidFill>
          <a:ln w="19050">
            <a:solidFill>
              <a:srgbClr val="C0C0C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46120" y="3090672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C0C0C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1.5x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2880360" y="384048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手续费95折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内测资格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800600" y="1645920"/>
            <a:ext cx="1874520" cy="292608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800600" y="1645920"/>
            <a:ext cx="1874520" cy="54864"/>
          </a:xfrm>
          <a:prstGeom prst="rect">
            <a:avLst/>
          </a:prstGeom>
          <a:solidFill>
            <a:srgbClr val="FFD700"/>
          </a:solidFill>
          <a:ln/>
        </p:spPr>
      </p:sp>
      <p:sp>
        <p:nvSpPr>
          <p:cNvPr id="24" name="Text 22"/>
          <p:cNvSpPr/>
          <p:nvPr/>
        </p:nvSpPr>
        <p:spPr>
          <a:xfrm>
            <a:off x="4800600" y="182880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🥇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4800600" y="242316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7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鼹鼠大师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4800600" y="269748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Master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303520" y="3063240"/>
            <a:ext cx="868680" cy="594360"/>
          </a:xfrm>
          <a:prstGeom prst="ellipse">
            <a:avLst/>
          </a:prstGeom>
          <a:solidFill>
            <a:srgbClr val="FFD700">
              <a:alpha val="20000"/>
            </a:srgbClr>
          </a:solidFill>
          <a:ln w="19050">
            <a:solidFill>
              <a:srgbClr val="FFD7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303520" y="3090672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D7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2x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4937760" y="384048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空投加成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白名单 + NFT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858000" y="1645920"/>
            <a:ext cx="1874520" cy="292608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858000" y="1645920"/>
            <a:ext cx="1874520" cy="54864"/>
          </a:xfrm>
          <a:prstGeom prst="rect">
            <a:avLst/>
          </a:prstGeom>
          <a:solidFill>
            <a:srgbClr val="B9F2FF"/>
          </a:solidFill>
          <a:ln/>
        </p:spPr>
      </p:sp>
      <p:sp>
        <p:nvSpPr>
          <p:cNvPr id="32" name="Text 30"/>
          <p:cNvSpPr/>
          <p:nvPr/>
        </p:nvSpPr>
        <p:spPr>
          <a:xfrm>
            <a:off x="6858000" y="182880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💎</a:t>
            </a:r>
            <a:endParaRPr lang="en-US" sz="3200" dirty="0"/>
          </a:p>
        </p:txBody>
      </p:sp>
      <p:sp>
        <p:nvSpPr>
          <p:cNvPr id="33" name="Text 31"/>
          <p:cNvSpPr/>
          <p:nvPr/>
        </p:nvSpPr>
        <p:spPr>
          <a:xfrm>
            <a:off x="6858000" y="2423160"/>
            <a:ext cx="1874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B9F2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鼹鼠传奇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6858000" y="269748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Legend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7360920" y="3063240"/>
            <a:ext cx="868680" cy="594360"/>
          </a:xfrm>
          <a:prstGeom prst="ellipse">
            <a:avLst/>
          </a:prstGeom>
          <a:solidFill>
            <a:srgbClr val="B9F2FF">
              <a:alpha val="20000"/>
            </a:srgbClr>
          </a:solidFill>
          <a:ln w="19050">
            <a:solidFill>
              <a:srgbClr val="B9F2F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360920" y="3090672"/>
            <a:ext cx="868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B9F2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3x</a:t>
            </a:r>
            <a:endParaRPr lang="en-US" sz="2000" dirty="0"/>
          </a:p>
        </p:txBody>
      </p:sp>
      <p:sp>
        <p:nvSpPr>
          <p:cNvPr id="37" name="Text 35"/>
          <p:cNvSpPr/>
          <p:nvPr/>
        </p:nvSpPr>
        <p:spPr>
          <a:xfrm>
            <a:off x="6995160" y="384048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DAO治理权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专属预算 + 1v1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8046720" y="470916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2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54864" cy="5486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274320"/>
            <a:ext cx="4572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内容赛道与奖励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85800" y="7772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TRACKS &amp; REWARDS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85800" y="118872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4A0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六大内容赛道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85800" y="1645920"/>
            <a:ext cx="3931920" cy="402336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45920"/>
            <a:ext cx="365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🐦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88720" y="164592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推文 / Tweet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200400" y="1645920"/>
            <a:ext cx="1280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10~100 pts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85800" y="2121408"/>
            <a:ext cx="3931920" cy="402336"/>
          </a:xfrm>
          <a:prstGeom prst="rect">
            <a:avLst/>
          </a:prstGeom>
          <a:solidFill>
            <a:srgbClr val="251C0E">
              <a:alpha val="5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2121408"/>
            <a:ext cx="365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📝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88720" y="2121408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教程 / 深度文章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00400" y="2121408"/>
            <a:ext cx="1280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200~1,000 pts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85800" y="2596896"/>
            <a:ext cx="3931920" cy="402336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2596896"/>
            <a:ext cx="365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🎬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188720" y="2596896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短视频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00400" y="2596896"/>
            <a:ext cx="1280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300~2,000 pts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85800" y="3072384"/>
            <a:ext cx="3931920" cy="402336"/>
          </a:xfrm>
          <a:prstGeom prst="rect">
            <a:avLst/>
          </a:prstGeom>
          <a:solidFill>
            <a:srgbClr val="251C0E">
              <a:alpha val="5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777240" y="3072384"/>
            <a:ext cx="365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🎭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188720" y="3072384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Meme 创作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200400" y="3072384"/>
            <a:ext cx="1280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50~500 pts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85800" y="3547872"/>
            <a:ext cx="3931920" cy="402336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23" name="Text 21"/>
          <p:cNvSpPr/>
          <p:nvPr/>
        </p:nvSpPr>
        <p:spPr>
          <a:xfrm>
            <a:off x="777240" y="3547872"/>
            <a:ext cx="365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🔗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188720" y="3547872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邀请注册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200400" y="3547872"/>
            <a:ext cx="1280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 pts/人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85800" y="4023360"/>
            <a:ext cx="3931920" cy="402336"/>
          </a:xfrm>
          <a:prstGeom prst="rect">
            <a:avLst/>
          </a:prstGeom>
          <a:solidFill>
            <a:srgbClr val="251C0E">
              <a:alpha val="50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777240" y="4023360"/>
            <a:ext cx="365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🌐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188720" y="4023360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翻译 / 本地化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200400" y="4023360"/>
            <a:ext cx="1280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100~400 pts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85800" y="4572000"/>
            <a:ext cx="3931920" cy="365760"/>
          </a:xfrm>
          <a:prstGeom prst="rect">
            <a:avLst/>
          </a:prstGeom>
          <a:solidFill>
            <a:srgbClr val="2D9D5F">
              <a:alpha val="15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685800" y="4572000"/>
            <a:ext cx="45720" cy="365760"/>
          </a:xfrm>
          <a:prstGeom prst="rect">
            <a:avLst/>
          </a:prstGeom>
          <a:solidFill>
            <a:srgbClr val="2D9D5F"/>
          </a:solidFill>
          <a:ln/>
        </p:spPr>
      </p:sp>
      <p:sp>
        <p:nvSpPr>
          <p:cNvPr id="32" name="Text 30"/>
          <p:cNvSpPr/>
          <p:nvPr/>
        </p:nvSpPr>
        <p:spPr>
          <a:xfrm>
            <a:off x="868680" y="457200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D9D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联动加成：推广平台发射项目额外 +50% 积分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11887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4A0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四种奖励出口</a:t>
            </a:r>
            <a:endParaRPr lang="en-US" sz="1500" dirty="0"/>
          </a:p>
        </p:txBody>
      </p:sp>
      <p:sp>
        <p:nvSpPr>
          <p:cNvPr id="34" name="Shape 32"/>
          <p:cNvSpPr/>
          <p:nvPr/>
        </p:nvSpPr>
        <p:spPr>
          <a:xfrm>
            <a:off x="5029200" y="1645920"/>
            <a:ext cx="3657600" cy="68580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35" name="Shape 33"/>
          <p:cNvSpPr/>
          <p:nvPr/>
        </p:nvSpPr>
        <p:spPr>
          <a:xfrm>
            <a:off x="5029200" y="1645920"/>
            <a:ext cx="54864" cy="6858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6" name="Text 34"/>
          <p:cNvSpPr/>
          <p:nvPr/>
        </p:nvSpPr>
        <p:spPr>
          <a:xfrm>
            <a:off x="5212080" y="1645920"/>
            <a:ext cx="731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60%</a:t>
            </a:r>
            <a:endParaRPr lang="en-US" sz="2200" dirty="0"/>
          </a:p>
        </p:txBody>
      </p:sp>
      <p:sp>
        <p:nvSpPr>
          <p:cNvPr id="37" name="Text 35"/>
          <p:cNvSpPr/>
          <p:nvPr/>
        </p:nvSpPr>
        <p:spPr>
          <a:xfrm>
            <a:off x="5989320" y="16916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$SMOLE 代币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5989320" y="1993392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积分按周结算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6个月线性Vesting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5029200" y="2468880"/>
            <a:ext cx="3657600" cy="68580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40" name="Shape 38"/>
          <p:cNvSpPr/>
          <p:nvPr/>
        </p:nvSpPr>
        <p:spPr>
          <a:xfrm>
            <a:off x="5029200" y="2468880"/>
            <a:ext cx="54864" cy="685800"/>
          </a:xfrm>
          <a:prstGeom prst="rect">
            <a:avLst/>
          </a:prstGeom>
          <a:solidFill>
            <a:srgbClr val="2D9D5F"/>
          </a:solidFill>
          <a:ln/>
        </p:spPr>
      </p:sp>
      <p:sp>
        <p:nvSpPr>
          <p:cNvPr id="41" name="Text 39"/>
          <p:cNvSpPr/>
          <p:nvPr/>
        </p:nvSpPr>
        <p:spPr>
          <a:xfrm>
            <a:off x="5212080" y="2468880"/>
            <a:ext cx="731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D9D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20%</a:t>
            </a:r>
            <a:endParaRPr lang="en-US" sz="2200" dirty="0"/>
          </a:p>
        </p:txBody>
      </p:sp>
      <p:sp>
        <p:nvSpPr>
          <p:cNvPr id="42" name="Text 40"/>
          <p:cNvSpPr/>
          <p:nvPr/>
        </p:nvSpPr>
        <p:spPr>
          <a:xfrm>
            <a:off x="5989320" y="25146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手续费折扣券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5989320" y="2816352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发射项目享折扣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最高可免单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5029200" y="3291840"/>
            <a:ext cx="3657600" cy="68580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45" name="Shape 43"/>
          <p:cNvSpPr/>
          <p:nvPr/>
        </p:nvSpPr>
        <p:spPr>
          <a:xfrm>
            <a:off x="5029200" y="3291840"/>
            <a:ext cx="54864" cy="685800"/>
          </a:xfrm>
          <a:prstGeom prst="rect">
            <a:avLst/>
          </a:prstGeom>
          <a:solidFill>
            <a:srgbClr val="A0622E"/>
          </a:solidFill>
          <a:ln/>
        </p:spPr>
      </p:sp>
      <p:sp>
        <p:nvSpPr>
          <p:cNvPr id="46" name="Text 44"/>
          <p:cNvSpPr/>
          <p:nvPr/>
        </p:nvSpPr>
        <p:spPr>
          <a:xfrm>
            <a:off x="5212080" y="3291840"/>
            <a:ext cx="731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A062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15%</a:t>
            </a:r>
            <a:endParaRPr lang="en-US" sz="2200" dirty="0"/>
          </a:p>
        </p:txBody>
      </p:sp>
      <p:sp>
        <p:nvSpPr>
          <p:cNvPr id="47" name="Text 45"/>
          <p:cNvSpPr/>
          <p:nvPr/>
        </p:nvSpPr>
        <p:spPr>
          <a:xfrm>
            <a:off x="5989320" y="33375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限量 NFT 徽章</a:t>
            </a:r>
            <a:endParaRPr lang="en-US" sz="1300" dirty="0"/>
          </a:p>
        </p:txBody>
      </p:sp>
      <p:sp>
        <p:nvSpPr>
          <p:cNvPr id="48" name="Text 46"/>
          <p:cNvSpPr/>
          <p:nvPr/>
        </p:nvSpPr>
        <p:spPr>
          <a:xfrm>
            <a:off x="5989320" y="3639312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等级身份标识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可二级市场交易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5029200" y="4114800"/>
            <a:ext cx="3657600" cy="68580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50" name="Shape 48"/>
          <p:cNvSpPr/>
          <p:nvPr/>
        </p:nvSpPr>
        <p:spPr>
          <a:xfrm>
            <a:off x="5029200" y="4114800"/>
            <a:ext cx="54864" cy="68580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51" name="Text 49"/>
          <p:cNvSpPr/>
          <p:nvPr/>
        </p:nvSpPr>
        <p:spPr>
          <a:xfrm>
            <a:off x="5212080" y="4114800"/>
            <a:ext cx="731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4A01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5%</a:t>
            </a:r>
            <a:endParaRPr lang="en-US" sz="2200" dirty="0"/>
          </a:p>
        </p:txBody>
      </p:sp>
      <p:sp>
        <p:nvSpPr>
          <p:cNvPr id="52" name="Text 50"/>
          <p:cNvSpPr/>
          <p:nvPr/>
        </p:nvSpPr>
        <p:spPr>
          <a:xfrm>
            <a:off x="5989320" y="41605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8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新项目白名单</a:t>
            </a:r>
            <a:endParaRPr lang="en-US" sz="1300" dirty="0"/>
          </a:p>
        </p:txBody>
      </p:sp>
      <p:sp>
        <p:nvSpPr>
          <p:cNvPr id="53" name="Text 51"/>
          <p:cNvSpPr/>
          <p:nvPr/>
        </p:nvSpPr>
        <p:spPr>
          <a:xfrm>
            <a:off x="5989320" y="4462272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早期参与资格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优先额度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8046720" y="470916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2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20040"/>
            <a:ext cx="54864" cy="5486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685800" y="27432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发展路线图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85800" y="777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ROADMAP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685800" y="2011680"/>
            <a:ext cx="7772400" cy="36576"/>
          </a:xfrm>
          <a:prstGeom prst="rect">
            <a:avLst/>
          </a:prstGeom>
          <a:solidFill>
            <a:srgbClr val="B8860B">
              <a:alpha val="6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1783080" y="1892808"/>
            <a:ext cx="274320" cy="274320"/>
          </a:xfrm>
          <a:prstGeom prst="ellipse">
            <a:avLst/>
          </a:prstGeom>
          <a:solidFill>
            <a:srgbClr val="B8860B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280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Phase 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85800" y="155448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Q2-Q3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85800" y="2331720"/>
            <a:ext cx="2468880" cy="228600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85800" y="2331720"/>
            <a:ext cx="2468880" cy="4572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2468880"/>
            <a:ext cx="21945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鼹鼠发射台官网与创作者计划上线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$SMOLE 代币经济模型发布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首批3个MEME项目发射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创作者计划启动，招募首批100名创作者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0" y="1892808"/>
            <a:ext cx="274320" cy="274320"/>
          </a:xfrm>
          <a:prstGeom prst="ellipse">
            <a:avLst/>
          </a:prstGeom>
          <a:solidFill>
            <a:srgbClr val="2D9D5F"/>
          </a:solidFill>
          <a:ln/>
        </p:spPr>
      </p:sp>
      <p:sp>
        <p:nvSpPr>
          <p:cNvPr id="13" name="Text 11"/>
          <p:cNvSpPr/>
          <p:nvPr/>
        </p:nvSpPr>
        <p:spPr>
          <a:xfrm>
            <a:off x="3474720" y="1280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D9D5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Phase 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474720" y="155448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Q4 - 2027 Q1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474720" y="2331720"/>
            <a:ext cx="2468880" cy="228600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474720" y="2331720"/>
            <a:ext cx="2468880" cy="45720"/>
          </a:xfrm>
          <a:prstGeom prst="rect">
            <a:avLst/>
          </a:prstGeom>
          <a:solidFill>
            <a:srgbClr val="2D9D5F"/>
          </a:solidFill>
          <a:ln/>
        </p:spPr>
      </p:sp>
      <p:sp>
        <p:nvSpPr>
          <p:cNvPr id="17" name="Text 15"/>
          <p:cNvSpPr/>
          <p:nvPr/>
        </p:nvSpPr>
        <p:spPr>
          <a:xfrm>
            <a:off x="3611880" y="2468880"/>
            <a:ext cx="21945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智能合约部署与审计完成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$SMOLE 代币 TGE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社区挖矿计划启动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NFT 徽章系统上线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360920" y="1892808"/>
            <a:ext cx="274320" cy="274320"/>
          </a:xfrm>
          <a:prstGeom prst="ellipse">
            <a:avLst/>
          </a:prstGeom>
          <a:solidFill>
            <a:srgbClr val="A0622E"/>
          </a:solidFill>
          <a:ln/>
        </p:spPr>
      </p:sp>
      <p:sp>
        <p:nvSpPr>
          <p:cNvPr id="19" name="Text 17"/>
          <p:cNvSpPr/>
          <p:nvPr/>
        </p:nvSpPr>
        <p:spPr>
          <a:xfrm>
            <a:off x="6263640" y="1280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A0622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Phase 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263640" y="155448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Q2-Q4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263640" y="2331720"/>
            <a:ext cx="2468880" cy="2286000"/>
          </a:xfrm>
          <a:prstGeom prst="rect">
            <a:avLst/>
          </a:prstGeom>
          <a:solidFill>
            <a:srgbClr val="251C0E"/>
          </a:solidFill>
          <a:ln/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263640" y="2331720"/>
            <a:ext cx="2468880" cy="45720"/>
          </a:xfrm>
          <a:prstGeom prst="rect">
            <a:avLst/>
          </a:prstGeom>
          <a:solidFill>
            <a:srgbClr val="A0622E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0" y="2468880"/>
            <a:ext cx="21945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DAO 治理启动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多链支持（以太坊L2、Solana等）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创作者计划扩展至10种语言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累计发射项目目标：50+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8046720" y="470916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0A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B8860B">
              <a:alpha val="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54864" cy="54864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4" name="Text 2"/>
          <p:cNvSpPr/>
          <p:nvPr/>
        </p:nvSpPr>
        <p:spPr>
          <a:xfrm>
            <a:off x="685800" y="274320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风险提示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685800" y="777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DISCLOSURE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685800" y="1280160"/>
            <a:ext cx="3749040" cy="86868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7" name="Shape 5"/>
          <p:cNvSpPr/>
          <p:nvPr/>
        </p:nvSpPr>
        <p:spPr>
          <a:xfrm>
            <a:off x="685800" y="1280160"/>
            <a:ext cx="54864" cy="8686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13716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📈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280160" y="1353312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770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市场风险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280160" y="1719072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加密货币市场波动剧烈，代币价格可能出现大幅波动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754880" y="1280160"/>
            <a:ext cx="3749040" cy="86868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12" name="Shape 10"/>
          <p:cNvSpPr/>
          <p:nvPr/>
        </p:nvSpPr>
        <p:spPr>
          <a:xfrm>
            <a:off x="4754880" y="1280160"/>
            <a:ext cx="54864" cy="8686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3" name="Text 11"/>
          <p:cNvSpPr/>
          <p:nvPr/>
        </p:nvSpPr>
        <p:spPr>
          <a:xfrm>
            <a:off x="4937760" y="13716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⚙️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349240" y="1353312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770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技术风险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349240" y="1719072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智能合约可能存在未被发现的漏洞，无法保证100%安全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85800" y="2331720"/>
            <a:ext cx="3749040" cy="86868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17" name="Shape 15"/>
          <p:cNvSpPr/>
          <p:nvPr/>
        </p:nvSpPr>
        <p:spPr>
          <a:xfrm>
            <a:off x="685800" y="2331720"/>
            <a:ext cx="54864" cy="8686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24231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⚖️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280160" y="2404872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770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监管风险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280160" y="2770632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不同国家监管政策不同，可能影响代币流通与使用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54880" y="2331720"/>
            <a:ext cx="3749040" cy="868680"/>
          </a:xfrm>
          <a:prstGeom prst="rect">
            <a:avLst/>
          </a:prstGeom>
          <a:solidFill>
            <a:srgbClr val="251C0E"/>
          </a:solidFill>
          <a:ln/>
        </p:spPr>
      </p:sp>
      <p:sp>
        <p:nvSpPr>
          <p:cNvPr id="22" name="Shape 20"/>
          <p:cNvSpPr/>
          <p:nvPr/>
        </p:nvSpPr>
        <p:spPr>
          <a:xfrm>
            <a:off x="4754880" y="2331720"/>
            <a:ext cx="54864" cy="86868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3" name="Text 21"/>
          <p:cNvSpPr/>
          <p:nvPr/>
        </p:nvSpPr>
        <p:spPr>
          <a:xfrm>
            <a:off x="4937760" y="24231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⚠️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5349240" y="2404872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770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项目风险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349240" y="2770632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平台发射的MEME项目存在项目失败等风险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85800" y="3520440"/>
            <a:ext cx="7772400" cy="502920"/>
          </a:xfrm>
          <a:prstGeom prst="rect">
            <a:avLst/>
          </a:prstGeom>
          <a:solidFill>
            <a:srgbClr val="D97706">
              <a:alpha val="15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685800" y="3520440"/>
            <a:ext cx="54864" cy="50292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8" name="Text 26"/>
          <p:cNvSpPr/>
          <p:nvPr/>
        </p:nvSpPr>
        <p:spPr>
          <a:xfrm>
            <a:off x="914400" y="352044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977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重要声明：</a:t>
            </a:r>
            <a:pPr indent="0" marL="0">
              <a:buNone/>
            </a:pPr>
            <a:r>
              <a:rPr lang="en-US" sz="11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本文档仅为信息分享，不构成任何投资邀请或财务建议。请根据自身风险承受能力谨慎决策。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1371600" y="4251960"/>
            <a:ext cx="6400800" cy="27432"/>
          </a:xfrm>
          <a:prstGeom prst="rect">
            <a:avLst/>
          </a:prstGeom>
          <a:solidFill>
            <a:srgbClr val="B8860B">
              <a:alpha val="50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685800" y="44348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B8860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加入鼹鼠发射台，一起挖掘价值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685800" y="48006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mole.asia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8046720" y="470916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D4C9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鼹鼠发射台项目白皮书</dc:title>
  <dc:subject>PptxGenJS Presentation</dc:subject>
  <dc:creator>Mole Launchpad</dc:creator>
  <cp:lastModifiedBy>Mole Launchpad</cp:lastModifiedBy>
  <cp:revision>1</cp:revision>
  <dcterms:created xsi:type="dcterms:W3CDTF">2026-06-13T04:17:10Z</dcterms:created>
  <dcterms:modified xsi:type="dcterms:W3CDTF">2026-06-13T04:17:10Z</dcterms:modified>
</cp:coreProperties>
</file>